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0" r:id="rId14"/>
    <p:sldId id="271" r:id="rId15"/>
    <p:sldId id="272" r:id="rId16"/>
    <p:sldId id="273" r:id="rId17"/>
    <p:sldId id="26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22"/>
    <p:restoredTop sz="94557"/>
  </p:normalViewPr>
  <p:slideViewPr>
    <p:cSldViewPr snapToGrid="0" snapToObjects="1">
      <p:cViewPr varScale="1">
        <p:scale>
          <a:sx n="90" d="100"/>
          <a:sy n="90" d="100"/>
        </p:scale>
        <p:origin x="232" y="6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29AC34-3B16-3647-A0EF-590ED20BAE09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</dgm:pt>
    <dgm:pt modelId="{50FC59C9-3239-6D4E-BC3A-BAE435566966}">
      <dgm:prSet phldrT="[Text]" custT="1"/>
      <dgm:spPr/>
      <dgm:t>
        <a:bodyPr/>
        <a:lstStyle/>
        <a:p>
          <a:r>
            <a:rPr lang="en-GB" sz="1600" dirty="0"/>
            <a:t>Implement</a:t>
          </a:r>
        </a:p>
      </dgm:t>
    </dgm:pt>
    <dgm:pt modelId="{1A9F03ED-8FF6-064C-A402-EAB154AE591B}" type="parTrans" cxnId="{03B09DF0-85AF-284F-AB59-0326BDA0F84C}">
      <dgm:prSet/>
      <dgm:spPr/>
      <dgm:t>
        <a:bodyPr/>
        <a:lstStyle/>
        <a:p>
          <a:endParaRPr lang="en-GB" sz="1200"/>
        </a:p>
      </dgm:t>
    </dgm:pt>
    <dgm:pt modelId="{D2FBC9DC-C20C-704D-9A94-644E2018B245}" type="sibTrans" cxnId="{03B09DF0-85AF-284F-AB59-0326BDA0F84C}">
      <dgm:prSet custT="1"/>
      <dgm:spPr/>
      <dgm:t>
        <a:bodyPr/>
        <a:lstStyle/>
        <a:p>
          <a:endParaRPr lang="en-GB" sz="1400"/>
        </a:p>
      </dgm:t>
    </dgm:pt>
    <dgm:pt modelId="{D3DFFC4F-7FF5-CA48-B391-0179BAC61FC5}">
      <dgm:prSet phldrT="[Text]" custT="1"/>
      <dgm:spPr/>
      <dgm:t>
        <a:bodyPr/>
        <a:lstStyle/>
        <a:p>
          <a:r>
            <a:rPr lang="en-GB" sz="1600" dirty="0"/>
            <a:t>Validate with use cases</a:t>
          </a:r>
        </a:p>
      </dgm:t>
    </dgm:pt>
    <dgm:pt modelId="{CA5D32DF-458B-3248-AF92-7EFD478F418D}" type="parTrans" cxnId="{F2FFAA6A-5D4C-1B49-B1A7-025E7B6E9728}">
      <dgm:prSet/>
      <dgm:spPr/>
      <dgm:t>
        <a:bodyPr/>
        <a:lstStyle/>
        <a:p>
          <a:endParaRPr lang="en-GB" sz="1200"/>
        </a:p>
      </dgm:t>
    </dgm:pt>
    <dgm:pt modelId="{8CBA0555-D3C6-0E43-8623-037DF2BC143D}" type="sibTrans" cxnId="{F2FFAA6A-5D4C-1B49-B1A7-025E7B6E9728}">
      <dgm:prSet custT="1"/>
      <dgm:spPr/>
      <dgm:t>
        <a:bodyPr/>
        <a:lstStyle/>
        <a:p>
          <a:endParaRPr lang="en-GB" sz="1400"/>
        </a:p>
      </dgm:t>
    </dgm:pt>
    <dgm:pt modelId="{84CC4D48-3449-344B-A3F6-62912E6535EE}">
      <dgm:prSet phldrT="[Text]" custT="1"/>
      <dgm:spPr/>
      <dgm:t>
        <a:bodyPr/>
        <a:lstStyle/>
        <a:p>
          <a:r>
            <a:rPr lang="en-GB" sz="1600" dirty="0"/>
            <a:t>Re-evaluate framework design</a:t>
          </a:r>
        </a:p>
      </dgm:t>
    </dgm:pt>
    <dgm:pt modelId="{386F111A-3A72-264C-9258-37636DE451B4}" type="parTrans" cxnId="{A275A6BF-C32D-0E42-8ECA-C58D4BB231F4}">
      <dgm:prSet/>
      <dgm:spPr/>
      <dgm:t>
        <a:bodyPr/>
        <a:lstStyle/>
        <a:p>
          <a:endParaRPr lang="en-GB" sz="1200"/>
        </a:p>
      </dgm:t>
    </dgm:pt>
    <dgm:pt modelId="{B1E3E290-7009-7645-B902-CCD11B32DF4A}" type="sibTrans" cxnId="{A275A6BF-C32D-0E42-8ECA-C58D4BB231F4}">
      <dgm:prSet/>
      <dgm:spPr/>
      <dgm:t>
        <a:bodyPr/>
        <a:lstStyle/>
        <a:p>
          <a:endParaRPr lang="en-GB" sz="1200"/>
        </a:p>
      </dgm:t>
    </dgm:pt>
    <dgm:pt modelId="{B7DE78A5-ACB3-524C-892A-63E4FAF8224F}" type="pres">
      <dgm:prSet presAssocID="{2029AC34-3B16-3647-A0EF-590ED20BAE09}" presName="Name0" presStyleCnt="0">
        <dgm:presLayoutVars>
          <dgm:dir/>
          <dgm:resizeHandles val="exact"/>
        </dgm:presLayoutVars>
      </dgm:prSet>
      <dgm:spPr/>
    </dgm:pt>
    <dgm:pt modelId="{209FA882-EC8D-2348-BD29-16BC71D941CB}" type="pres">
      <dgm:prSet presAssocID="{50FC59C9-3239-6D4E-BC3A-BAE435566966}" presName="node" presStyleLbl="node1" presStyleIdx="0" presStyleCnt="3">
        <dgm:presLayoutVars>
          <dgm:bulletEnabled val="1"/>
        </dgm:presLayoutVars>
      </dgm:prSet>
      <dgm:spPr/>
    </dgm:pt>
    <dgm:pt modelId="{160F3A9C-996B-0E48-9C37-63FABCCA31FE}" type="pres">
      <dgm:prSet presAssocID="{D2FBC9DC-C20C-704D-9A94-644E2018B245}" presName="sibTrans" presStyleLbl="sibTrans2D1" presStyleIdx="0" presStyleCnt="2"/>
      <dgm:spPr/>
    </dgm:pt>
    <dgm:pt modelId="{8E92C4BE-9091-7049-AF14-66A7EEECA065}" type="pres">
      <dgm:prSet presAssocID="{D2FBC9DC-C20C-704D-9A94-644E2018B245}" presName="connectorText" presStyleLbl="sibTrans2D1" presStyleIdx="0" presStyleCnt="2"/>
      <dgm:spPr/>
    </dgm:pt>
    <dgm:pt modelId="{E3121CAC-C05A-FD42-BC7A-512F9BB8D2C0}" type="pres">
      <dgm:prSet presAssocID="{D3DFFC4F-7FF5-CA48-B391-0179BAC61FC5}" presName="node" presStyleLbl="node1" presStyleIdx="1" presStyleCnt="3">
        <dgm:presLayoutVars>
          <dgm:bulletEnabled val="1"/>
        </dgm:presLayoutVars>
      </dgm:prSet>
      <dgm:spPr/>
    </dgm:pt>
    <dgm:pt modelId="{1359DCFB-EFBA-8642-AD68-899C45983927}" type="pres">
      <dgm:prSet presAssocID="{8CBA0555-D3C6-0E43-8623-037DF2BC143D}" presName="sibTrans" presStyleLbl="sibTrans2D1" presStyleIdx="1" presStyleCnt="2"/>
      <dgm:spPr/>
    </dgm:pt>
    <dgm:pt modelId="{FFFD96A8-6C19-0748-987C-A656E407D35B}" type="pres">
      <dgm:prSet presAssocID="{8CBA0555-D3C6-0E43-8623-037DF2BC143D}" presName="connectorText" presStyleLbl="sibTrans2D1" presStyleIdx="1" presStyleCnt="2"/>
      <dgm:spPr/>
    </dgm:pt>
    <dgm:pt modelId="{FEBF2064-F98F-A84C-9BCF-95DF70E0DE33}" type="pres">
      <dgm:prSet presAssocID="{84CC4D48-3449-344B-A3F6-62912E6535EE}" presName="node" presStyleLbl="node1" presStyleIdx="2" presStyleCnt="3">
        <dgm:presLayoutVars>
          <dgm:bulletEnabled val="1"/>
        </dgm:presLayoutVars>
      </dgm:prSet>
      <dgm:spPr/>
    </dgm:pt>
  </dgm:ptLst>
  <dgm:cxnLst>
    <dgm:cxn modelId="{A63F6410-1E8A-744A-B795-0C77D6D48794}" type="presOf" srcId="{50FC59C9-3239-6D4E-BC3A-BAE435566966}" destId="{209FA882-EC8D-2348-BD29-16BC71D941CB}" srcOrd="0" destOrd="0" presId="urn:microsoft.com/office/officeart/2005/8/layout/process1"/>
    <dgm:cxn modelId="{5489B510-B12B-E44D-82A7-4C56AD7380BA}" type="presOf" srcId="{D2FBC9DC-C20C-704D-9A94-644E2018B245}" destId="{160F3A9C-996B-0E48-9C37-63FABCCA31FE}" srcOrd="0" destOrd="0" presId="urn:microsoft.com/office/officeart/2005/8/layout/process1"/>
    <dgm:cxn modelId="{C492A928-2DA5-C44B-8EA2-B9469B1BA00F}" type="presOf" srcId="{D3DFFC4F-7FF5-CA48-B391-0179BAC61FC5}" destId="{E3121CAC-C05A-FD42-BC7A-512F9BB8D2C0}" srcOrd="0" destOrd="0" presId="urn:microsoft.com/office/officeart/2005/8/layout/process1"/>
    <dgm:cxn modelId="{2284BB29-35C3-F244-8305-26FD161E1971}" type="presOf" srcId="{8CBA0555-D3C6-0E43-8623-037DF2BC143D}" destId="{FFFD96A8-6C19-0748-987C-A656E407D35B}" srcOrd="1" destOrd="0" presId="urn:microsoft.com/office/officeart/2005/8/layout/process1"/>
    <dgm:cxn modelId="{393B6030-9F8B-A442-8822-58494A9F6D41}" type="presOf" srcId="{84CC4D48-3449-344B-A3F6-62912E6535EE}" destId="{FEBF2064-F98F-A84C-9BCF-95DF70E0DE33}" srcOrd="0" destOrd="0" presId="urn:microsoft.com/office/officeart/2005/8/layout/process1"/>
    <dgm:cxn modelId="{78C61D31-1B97-4442-BB29-98DFA6E2EAEC}" type="presOf" srcId="{8CBA0555-D3C6-0E43-8623-037DF2BC143D}" destId="{1359DCFB-EFBA-8642-AD68-899C45983927}" srcOrd="0" destOrd="0" presId="urn:microsoft.com/office/officeart/2005/8/layout/process1"/>
    <dgm:cxn modelId="{2CA47A40-8542-2947-8CA2-6E93E47B787F}" type="presOf" srcId="{D2FBC9DC-C20C-704D-9A94-644E2018B245}" destId="{8E92C4BE-9091-7049-AF14-66A7EEECA065}" srcOrd="1" destOrd="0" presId="urn:microsoft.com/office/officeart/2005/8/layout/process1"/>
    <dgm:cxn modelId="{D286535F-ED63-7240-A9F4-45679238165E}" type="presOf" srcId="{2029AC34-3B16-3647-A0EF-590ED20BAE09}" destId="{B7DE78A5-ACB3-524C-892A-63E4FAF8224F}" srcOrd="0" destOrd="0" presId="urn:microsoft.com/office/officeart/2005/8/layout/process1"/>
    <dgm:cxn modelId="{F2FFAA6A-5D4C-1B49-B1A7-025E7B6E9728}" srcId="{2029AC34-3B16-3647-A0EF-590ED20BAE09}" destId="{D3DFFC4F-7FF5-CA48-B391-0179BAC61FC5}" srcOrd="1" destOrd="0" parTransId="{CA5D32DF-458B-3248-AF92-7EFD478F418D}" sibTransId="{8CBA0555-D3C6-0E43-8623-037DF2BC143D}"/>
    <dgm:cxn modelId="{A275A6BF-C32D-0E42-8ECA-C58D4BB231F4}" srcId="{2029AC34-3B16-3647-A0EF-590ED20BAE09}" destId="{84CC4D48-3449-344B-A3F6-62912E6535EE}" srcOrd="2" destOrd="0" parTransId="{386F111A-3A72-264C-9258-37636DE451B4}" sibTransId="{B1E3E290-7009-7645-B902-CCD11B32DF4A}"/>
    <dgm:cxn modelId="{03B09DF0-85AF-284F-AB59-0326BDA0F84C}" srcId="{2029AC34-3B16-3647-A0EF-590ED20BAE09}" destId="{50FC59C9-3239-6D4E-BC3A-BAE435566966}" srcOrd="0" destOrd="0" parTransId="{1A9F03ED-8FF6-064C-A402-EAB154AE591B}" sibTransId="{D2FBC9DC-C20C-704D-9A94-644E2018B245}"/>
    <dgm:cxn modelId="{93937DA7-E8BE-F742-9C4A-E6FA99A310AE}" type="presParOf" srcId="{B7DE78A5-ACB3-524C-892A-63E4FAF8224F}" destId="{209FA882-EC8D-2348-BD29-16BC71D941CB}" srcOrd="0" destOrd="0" presId="urn:microsoft.com/office/officeart/2005/8/layout/process1"/>
    <dgm:cxn modelId="{49EF1A48-016B-5041-8776-73CBBD495FAB}" type="presParOf" srcId="{B7DE78A5-ACB3-524C-892A-63E4FAF8224F}" destId="{160F3A9C-996B-0E48-9C37-63FABCCA31FE}" srcOrd="1" destOrd="0" presId="urn:microsoft.com/office/officeart/2005/8/layout/process1"/>
    <dgm:cxn modelId="{5C54F62C-DBEA-BA47-9F26-948F64670971}" type="presParOf" srcId="{160F3A9C-996B-0E48-9C37-63FABCCA31FE}" destId="{8E92C4BE-9091-7049-AF14-66A7EEECA065}" srcOrd="0" destOrd="0" presId="urn:microsoft.com/office/officeart/2005/8/layout/process1"/>
    <dgm:cxn modelId="{0BAC805D-5224-0940-977A-77AE70EAE690}" type="presParOf" srcId="{B7DE78A5-ACB3-524C-892A-63E4FAF8224F}" destId="{E3121CAC-C05A-FD42-BC7A-512F9BB8D2C0}" srcOrd="2" destOrd="0" presId="urn:microsoft.com/office/officeart/2005/8/layout/process1"/>
    <dgm:cxn modelId="{5DCC4BC7-15BD-5D41-B34F-5EE7CA697931}" type="presParOf" srcId="{B7DE78A5-ACB3-524C-892A-63E4FAF8224F}" destId="{1359DCFB-EFBA-8642-AD68-899C45983927}" srcOrd="3" destOrd="0" presId="urn:microsoft.com/office/officeart/2005/8/layout/process1"/>
    <dgm:cxn modelId="{E9AADD93-40F4-2F4E-969C-8DB96F15A040}" type="presParOf" srcId="{1359DCFB-EFBA-8642-AD68-899C45983927}" destId="{FFFD96A8-6C19-0748-987C-A656E407D35B}" srcOrd="0" destOrd="0" presId="urn:microsoft.com/office/officeart/2005/8/layout/process1"/>
    <dgm:cxn modelId="{25DC7C7A-4818-C749-9967-427A9205BC51}" type="presParOf" srcId="{B7DE78A5-ACB3-524C-892A-63E4FAF8224F}" destId="{FEBF2064-F98F-A84C-9BCF-95DF70E0DE3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9FA882-EC8D-2348-BD29-16BC71D941CB}">
      <dsp:nvSpPr>
        <dsp:cNvPr id="0" name=""/>
        <dsp:cNvSpPr/>
      </dsp:nvSpPr>
      <dsp:spPr>
        <a:xfrm>
          <a:off x="5100" y="1245860"/>
          <a:ext cx="1524460" cy="9146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Implement</a:t>
          </a:r>
        </a:p>
      </dsp:txBody>
      <dsp:txXfrm>
        <a:off x="31890" y="1272650"/>
        <a:ext cx="1470880" cy="861096"/>
      </dsp:txXfrm>
    </dsp:sp>
    <dsp:sp modelId="{160F3A9C-996B-0E48-9C37-63FABCCA31FE}">
      <dsp:nvSpPr>
        <dsp:cNvPr id="0" name=""/>
        <dsp:cNvSpPr/>
      </dsp:nvSpPr>
      <dsp:spPr>
        <a:xfrm>
          <a:off x="1682007" y="1514165"/>
          <a:ext cx="323185" cy="3780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1682007" y="1589778"/>
        <a:ext cx="226230" cy="226840"/>
      </dsp:txXfrm>
    </dsp:sp>
    <dsp:sp modelId="{E3121CAC-C05A-FD42-BC7A-512F9BB8D2C0}">
      <dsp:nvSpPr>
        <dsp:cNvPr id="0" name=""/>
        <dsp:cNvSpPr/>
      </dsp:nvSpPr>
      <dsp:spPr>
        <a:xfrm>
          <a:off x="2139345" y="1245860"/>
          <a:ext cx="1524460" cy="9146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Validate with use cases</a:t>
          </a:r>
        </a:p>
      </dsp:txBody>
      <dsp:txXfrm>
        <a:off x="2166135" y="1272650"/>
        <a:ext cx="1470880" cy="861096"/>
      </dsp:txXfrm>
    </dsp:sp>
    <dsp:sp modelId="{1359DCFB-EFBA-8642-AD68-899C45983927}">
      <dsp:nvSpPr>
        <dsp:cNvPr id="0" name=""/>
        <dsp:cNvSpPr/>
      </dsp:nvSpPr>
      <dsp:spPr>
        <a:xfrm>
          <a:off x="3816252" y="1514165"/>
          <a:ext cx="323185" cy="3780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3816252" y="1589778"/>
        <a:ext cx="226230" cy="226840"/>
      </dsp:txXfrm>
    </dsp:sp>
    <dsp:sp modelId="{FEBF2064-F98F-A84C-9BCF-95DF70E0DE33}">
      <dsp:nvSpPr>
        <dsp:cNvPr id="0" name=""/>
        <dsp:cNvSpPr/>
      </dsp:nvSpPr>
      <dsp:spPr>
        <a:xfrm>
          <a:off x="4273590" y="1245860"/>
          <a:ext cx="1524460" cy="9146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Re-evaluate framework design</a:t>
          </a:r>
        </a:p>
      </dsp:txBody>
      <dsp:txXfrm>
        <a:off x="4300380" y="1272650"/>
        <a:ext cx="1470880" cy="861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Times New Roman" panose="02020603050405020304" pitchFamily="18" charset="0"/>
              </a:defRPr>
            </a:lvl1pPr>
          </a:lstStyle>
          <a:p>
            <a:fld id="{8F866409-172B-5843-A412-BA0155B59A21}" type="datetimeFigureOut">
              <a:rPr lang="en-US" smtClean="0"/>
              <a:pPr/>
              <a:t>9/15/26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Times New Roman" panose="02020603050405020304" pitchFamily="18" charset="0"/>
              </a:defRPr>
            </a:lvl1pPr>
          </a:lstStyle>
          <a:p>
            <a:fld id="{A34663E2-517C-724E-AF69-24089515FD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080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F4B0-7670-A44D-BAE0-37162A636656}" type="datetime1">
              <a:rPr lang="en-GB" smtClean="0"/>
              <a:t>15/09/2026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112F-887B-554D-867B-A8798F935721}" type="datetime1">
              <a:rPr lang="en-GB" smtClean="0"/>
              <a:t>15/09/2026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CF76-BD03-6B4A-A9A8-3C59849903A2}" type="datetime1">
              <a:rPr lang="en-GB" smtClean="0"/>
              <a:t>15/09/2026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C97B-A15C-E64F-BC28-27491365A865}" type="datetime1">
              <a:rPr lang="en-GB" smtClean="0"/>
              <a:t>15/09/2026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84480-D8CF-1347-8105-547A4E1A3F87}" type="datetime1">
              <a:rPr lang="en-GB" smtClean="0"/>
              <a:t>15/09/2026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23218-8414-9243-85C3-6CD6AA653BD7}" type="datetime1">
              <a:rPr lang="en-GB" smtClean="0"/>
              <a:t>15/09/2026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6D829-A8AB-5D47-875B-8FAB596590D1}" type="datetime1">
              <a:rPr lang="en-GB" smtClean="0"/>
              <a:t>15/09/2026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5961-8C72-C846-8877-2D8C0D75B156}" type="datetime1">
              <a:rPr lang="en-GB" smtClean="0"/>
              <a:t>15/09/2026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95E-5FEF-7E4F-ACA8-65F56EBB98CE}" type="datetime1">
              <a:rPr lang="en-GB" smtClean="0"/>
              <a:t>15/09/2026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6C16-83D7-404D-975B-60ABB591A129}" type="datetime1">
              <a:rPr lang="en-GB" smtClean="0"/>
              <a:t>15/09/2026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84D76-AB48-2C4D-BD8F-11CB03098FE2}" type="datetime1">
              <a:rPr lang="en-GB" smtClean="0"/>
              <a:t>15/09/2026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453D6F6C-47D1-EA4C-A55D-C7B0098AEB9A}" type="datetime1">
              <a:rPr lang="en-GB" smtClean="0"/>
              <a:t>15/09/2026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2026-eu.semantics.cc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6.png"/><Relationship Id="rId5" Type="http://schemas.openxmlformats.org/officeDocument/2006/relationships/image" Target="../media/image17.png"/><Relationship Id="rId10" Type="http://schemas.openxmlformats.org/officeDocument/2006/relationships/image" Target="../media/image25.png"/><Relationship Id="rId4" Type="http://schemas.openxmlformats.org/officeDocument/2006/relationships/image" Target="../media/image16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image.png">
            <a:extLst>
              <a:ext uri="{FF2B5EF4-FFF2-40B4-BE49-F238E27FC236}">
                <a16:creationId xmlns:a16="http://schemas.microsoft.com/office/drawing/2014/main" id="{7FC79781-080B-81A3-8F89-FF37440AE8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6967"/>
          <a:stretch>
            <a:fillRect/>
          </a:stretch>
        </p:blipFill>
        <p:spPr>
          <a:xfrm>
            <a:off x="0" y="5042252"/>
            <a:ext cx="12192000" cy="208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1196" y="1862268"/>
            <a:ext cx="11601450" cy="5770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Governing Multimodal</a:t>
            </a:r>
            <a:r>
              <a:rPr lang="en-GB" sz="39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9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Graphs</a:t>
            </a:r>
            <a:r>
              <a:rPr lang="en-GB" sz="39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(MMKGs)</a:t>
            </a:r>
            <a:endParaRPr sz="3900" b="1" i="0" u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1196" y="2716927"/>
            <a:ext cx="11049000" cy="3081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20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Challenges and Possible Solutions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1196" y="3215002"/>
            <a:ext cx="8741826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Assist. Prof. Dr. </a:t>
            </a:r>
            <a:r>
              <a:rPr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Anelia Kurteva</a:t>
            </a:r>
            <a:r>
              <a:rPr lang="en-GB"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sz="2000" b="0" i="1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Gabriela Kurteva</a:t>
            </a:r>
          </a:p>
        </p:txBody>
      </p:sp>
      <p:pic>
        <p:nvPicPr>
          <p:cNvPr id="10" name="Picture 9" descr="The Stage - Directory Media Library - version 2 University ...">
            <a:extLst>
              <a:ext uri="{FF2B5EF4-FFF2-40B4-BE49-F238E27FC236}">
                <a16:creationId xmlns:a16="http://schemas.microsoft.com/office/drawing/2014/main" id="{FD496FC3-7AE6-9D81-527F-84DC3C110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655" y="5654446"/>
            <a:ext cx="2143945" cy="5348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054084-EAD8-2859-97F4-31A53C73D7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406" y="5496819"/>
            <a:ext cx="2698029" cy="8032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A5D0047-C133-E4A0-B50A-C84F2CBAC36E}"/>
              </a:ext>
            </a:extLst>
          </p:cNvPr>
          <p:cNvSpPr txBox="1"/>
          <p:nvPr/>
        </p:nvSpPr>
        <p:spPr>
          <a:xfrm>
            <a:off x="342195" y="5307261"/>
            <a:ext cx="52044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-generation Data Governance workshop  </a:t>
            </a:r>
          </a:p>
          <a:p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(15th September 2026) </a:t>
            </a:r>
          </a:p>
          <a:p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Co-located with 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22</a:t>
            </a:r>
            <a:r>
              <a:rPr lang="en-GB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nd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 SEMANTiCS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15-17 September 2026</a:t>
            </a:r>
            <a:b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Ghent, Belgium</a:t>
            </a:r>
          </a:p>
          <a:p>
            <a:b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4B03C2-8D60-3C55-FAA2-E183741E60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3857" y="5557572"/>
            <a:ext cx="1598789" cy="83105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46DA4-8962-DEBF-4032-DAB4037AC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36762" y="2182505"/>
            <a:ext cx="9883813" cy="12464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50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Why </a:t>
            </a:r>
            <a:r>
              <a:rPr lang="en-GB" sz="4050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does Knowledge Graph (KG)</a:t>
            </a:r>
            <a:r>
              <a:rPr sz="4050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 </a:t>
            </a:r>
            <a:r>
              <a:rPr lang="en-GB" sz="4050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g</a:t>
            </a:r>
            <a:r>
              <a:rPr sz="4050" u="none" dirty="0" err="1">
                <a:solidFill>
                  <a:srgbClr val="0F172A"/>
                </a:solidFill>
                <a:latin typeface="Times New Roman" panose="02020603050405020304" pitchFamily="18" charset="0"/>
              </a:rPr>
              <a:t>overnance</a:t>
            </a:r>
            <a:r>
              <a:rPr sz="4050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 </a:t>
            </a:r>
            <a:r>
              <a:rPr lang="en-GB" sz="4050" dirty="0">
                <a:solidFill>
                  <a:srgbClr val="0F172A"/>
                </a:solidFill>
                <a:latin typeface="Times New Roman" panose="02020603050405020304" pitchFamily="18" charset="0"/>
              </a:rPr>
              <a:t>m</a:t>
            </a:r>
            <a:r>
              <a:rPr sz="4050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atter</a:t>
            </a:r>
            <a:r>
              <a:rPr lang="en-GB" sz="4050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 now more than ever?</a:t>
            </a:r>
            <a:endParaRPr sz="4050" u="none" dirty="0">
              <a:solidFill>
                <a:srgbClr val="0F172A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3854" y="4476650"/>
            <a:ext cx="9349628" cy="6668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sz="240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As generative AI relies heavily on </a:t>
            </a:r>
            <a:r>
              <a:rPr lang="en-GB" sz="240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KGs </a:t>
            </a:r>
            <a:r>
              <a:rPr sz="2400" u="none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</a:rPr>
              <a:t>for factual grounding, unmonitored KG lifecycles introduce critical compliance and reliability risks.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2F046-CAD8-E04F-B752-0359FF720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BF6BD2E-BB9D-E32B-1467-C2A4EADE011B}"/>
              </a:ext>
            </a:extLst>
          </p:cNvPr>
          <p:cNvGrpSpPr/>
          <p:nvPr/>
        </p:nvGrpSpPr>
        <p:grpSpPr>
          <a:xfrm>
            <a:off x="571500" y="1646934"/>
            <a:ext cx="5456986" cy="3610272"/>
            <a:chOff x="571500" y="2533352"/>
            <a:chExt cx="5370672" cy="2458045"/>
          </a:xfrm>
        </p:grpSpPr>
        <p:pic>
          <p:nvPicPr>
            <p:cNvPr id="3" name="Picture 2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1500" y="2533352"/>
              <a:ext cx="5334000" cy="245804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281590" y="2763844"/>
              <a:ext cx="4660582" cy="209549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/>
              <a:r>
                <a:rPr sz="2000" u="none" dirty="0">
                  <a:solidFill>
                    <a:srgbClr val="2563EB"/>
                  </a:solidFill>
                  <a:latin typeface="Times New Roman" panose="02020603050405020304" pitchFamily="18" charset="0"/>
                </a:rPr>
                <a:t>Grounding Truth Infrastructure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66775" y="3190577"/>
              <a:ext cx="4743450" cy="70094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976"/>
                </a:lnSpc>
              </a:pPr>
              <a:r>
                <a:rPr sz="2000" u="none" dirty="0">
                  <a:solidFill>
                    <a:srgbClr val="475569"/>
                  </a:solidFill>
                  <a:latin typeface="Times New Roman" panose="02020603050405020304" pitchFamily="18" charset="0"/>
                </a:rPr>
                <a:t>Knowledge Graphs (KGs) improve the reliability and factual accuracy of Generative AI decisions by serving as structured domain truth.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66775" y="3943350"/>
              <a:ext cx="4743450" cy="70094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976"/>
                </a:lnSpc>
              </a:pPr>
              <a:r>
                <a:rPr sz="2000" u="none" dirty="0">
                  <a:solidFill>
                    <a:srgbClr val="475569"/>
                  </a:solidFill>
                  <a:latin typeface="Times New Roman" panose="02020603050405020304" pitchFamily="18" charset="0"/>
                </a:rPr>
                <a:t>In Graph RAG (Retrieval Augmented Generation), KGs </a:t>
              </a:r>
              <a:r>
                <a:rPr lang="en-GB" sz="2000" u="none" dirty="0">
                  <a:solidFill>
                    <a:srgbClr val="475569"/>
                  </a:solidFill>
                  <a:latin typeface="Times New Roman" panose="02020603050405020304" pitchFamily="18" charset="0"/>
                </a:rPr>
                <a:t>can </a:t>
              </a:r>
              <a:r>
                <a:rPr sz="2000" u="none" dirty="0">
                  <a:solidFill>
                    <a:srgbClr val="475569"/>
                  </a:solidFill>
                  <a:latin typeface="Times New Roman" panose="02020603050405020304" pitchFamily="18" charset="0"/>
                </a:rPr>
                <a:t>integrate private, public, and personal domain data to </a:t>
              </a:r>
              <a:r>
                <a:rPr lang="en-GB" sz="2000" u="none" dirty="0">
                  <a:solidFill>
                    <a:srgbClr val="475569"/>
                  </a:solidFill>
                  <a:latin typeface="Times New Roman" panose="02020603050405020304" pitchFamily="18" charset="0"/>
                </a:rPr>
                <a:t>help mitigate</a:t>
              </a:r>
              <a:r>
                <a:rPr sz="2000" u="none" dirty="0">
                  <a:solidFill>
                    <a:srgbClr val="475569"/>
                  </a:solidFill>
                  <a:latin typeface="Times New Roman" panose="02020603050405020304" pitchFamily="18" charset="0"/>
                </a:rPr>
                <a:t> LLM hallucinations.</a:t>
              </a:r>
            </a:p>
          </p:txBody>
        </p:sp>
      </p:grp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84" y="2012309"/>
            <a:ext cx="391717" cy="39171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7C4FCE0-B735-F37E-273B-7A3ED13A14A1}"/>
              </a:ext>
            </a:extLst>
          </p:cNvPr>
          <p:cNvGrpSpPr/>
          <p:nvPr/>
        </p:nvGrpSpPr>
        <p:grpSpPr>
          <a:xfrm>
            <a:off x="6200775" y="1646934"/>
            <a:ext cx="5419725" cy="3610272"/>
            <a:chOff x="6286500" y="2533352"/>
            <a:chExt cx="5334000" cy="2458045"/>
          </a:xfrm>
        </p:grpSpPr>
        <p:pic>
          <p:nvPicPr>
            <p:cNvPr id="4" name="Picture 3" descr="imag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86500" y="2533352"/>
              <a:ext cx="5334000" cy="245804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886575" y="2752427"/>
              <a:ext cx="4660582" cy="41909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/>
              <a:r>
                <a:rPr sz="2000" u="none" dirty="0">
                  <a:solidFill>
                    <a:srgbClr val="2563EB"/>
                  </a:solidFill>
                  <a:latin typeface="Times New Roman" panose="02020603050405020304" pitchFamily="18" charset="0"/>
                </a:rPr>
                <a:t>The Emerging "Black Box</a:t>
              </a:r>
              <a:r>
                <a:rPr lang="en-GB" sz="2000" u="none" dirty="0">
                  <a:solidFill>
                    <a:srgbClr val="2563EB"/>
                  </a:solidFill>
                  <a:latin typeface="Times New Roman" panose="02020603050405020304" pitchFamily="18" charset="0"/>
                </a:rPr>
                <a:t> Development</a:t>
              </a:r>
              <a:r>
                <a:rPr sz="2000" u="none" dirty="0">
                  <a:solidFill>
                    <a:srgbClr val="2563EB"/>
                  </a:solidFill>
                  <a:latin typeface="Times New Roman" panose="02020603050405020304" pitchFamily="18" charset="0"/>
                </a:rPr>
                <a:t>" Risk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81775" y="3190577"/>
              <a:ext cx="4743450" cy="52387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976"/>
                </a:lnSpc>
              </a:pPr>
              <a:r>
                <a:rPr sz="2000" u="none" dirty="0">
                  <a:solidFill>
                    <a:srgbClr val="475569"/>
                  </a:solidFill>
                  <a:latin typeface="Times New Roman" panose="02020603050405020304" pitchFamily="18" charset="0"/>
                </a:rPr>
                <a:t>AI increasingly automates data extraction, ontology engineering, and KG maintenance without standard governance mechanisms.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581775" y="3943350"/>
              <a:ext cx="4743450" cy="70094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976"/>
                </a:lnSpc>
              </a:pPr>
              <a:r>
                <a:rPr sz="2000" u="none" dirty="0">
                  <a:solidFill>
                    <a:srgbClr val="475569"/>
                  </a:solidFill>
                  <a:latin typeface="Times New Roman" panose="02020603050405020304" pitchFamily="18" charset="0"/>
                </a:rPr>
                <a:t>Without FAIR documentation of lifecycle events, automated KGs risk becoming compliance liabilities rather than reliable assets.</a:t>
              </a:r>
            </a:p>
          </p:txBody>
        </p:sp>
        <p:pic>
          <p:nvPicPr>
            <p:cNvPr id="12" name="Picture 11" descr="image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81775" y="2857202"/>
              <a:ext cx="209550" cy="209550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2700" b="1" dirty="0">
                <a:solidFill>
                  <a:srgbClr val="0F172A"/>
                </a:solidFill>
                <a:latin typeface="Times New Roman" panose="02020603050405020304" pitchFamily="18" charset="0"/>
              </a:rPr>
              <a:t>Benefits and risks to MMKG/KG development and use</a:t>
            </a:r>
            <a:endParaRPr sz="2700" b="1" u="none" dirty="0">
              <a:solidFill>
                <a:srgbClr val="0F172A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96DEE83-3828-76FE-E1E8-28E4184E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3C5C1E2F-3566-AC18-9AB8-4DE9F6C07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0A4C8C-C7F0-555D-CCBD-F7A785A14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21" y="158119"/>
            <a:ext cx="10780962" cy="62756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D48E83-4481-93FF-F401-574A7FC367A1}"/>
              </a:ext>
            </a:extLst>
          </p:cNvPr>
          <p:cNvSpPr txBox="1"/>
          <p:nvPr/>
        </p:nvSpPr>
        <p:spPr>
          <a:xfrm>
            <a:off x="4652683" y="6433743"/>
            <a:ext cx="360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Fig 1. MMKG development from [1]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B48050-8D9D-19B1-25FE-142735000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29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image.png">
            <a:extLst>
              <a:ext uri="{FF2B5EF4-FFF2-40B4-BE49-F238E27FC236}">
                <a16:creationId xmlns:a16="http://schemas.microsoft.com/office/drawing/2014/main" id="{1E4ACF1B-D9ED-7C92-E48C-BC4EB47E3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43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517451"/>
            <a:ext cx="5275828" cy="4049629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975" y="1938098"/>
            <a:ext cx="741468" cy="7542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7975" y="2982462"/>
            <a:ext cx="479102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1. Financial </a:t>
            </a:r>
            <a:r>
              <a:rPr lang="en-GB" sz="2000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Digital </a:t>
            </a:r>
            <a:r>
              <a:rPr sz="2000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Twins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7975" y="3533652"/>
            <a:ext cx="4467935" cy="9814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2000" u="none" dirty="0">
                <a:solidFill>
                  <a:srgbClr val="334155"/>
                </a:solidFill>
                <a:latin typeface="Times New Roman" panose="02020603050405020304" pitchFamily="18" charset="0"/>
              </a:rPr>
              <a:t>AI-driven digital twins for financial operational risk management combining transaction logs, PDF contracts, biometrics, and identity documents.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813" y="2086026"/>
            <a:ext cx="444152" cy="444152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8EEC35A-E0FA-CA43-35AC-E6E6D4F33811}"/>
              </a:ext>
            </a:extLst>
          </p:cNvPr>
          <p:cNvGrpSpPr/>
          <p:nvPr/>
        </p:nvGrpSpPr>
        <p:grpSpPr>
          <a:xfrm>
            <a:off x="5962368" y="1517452"/>
            <a:ext cx="5658131" cy="4049630"/>
            <a:chOff x="4333875" y="2447032"/>
            <a:chExt cx="3524250" cy="2659260"/>
          </a:xfrm>
        </p:grpSpPr>
        <p:pic>
          <p:nvPicPr>
            <p:cNvPr id="4" name="Picture 3" descr="image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33875" y="2447032"/>
              <a:ext cx="3524250" cy="265926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572000" y="3409057"/>
              <a:ext cx="3200400" cy="20210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2000" u="none" dirty="0">
                  <a:solidFill>
                    <a:srgbClr val="0F172A"/>
                  </a:solidFill>
                  <a:latin typeface="Times New Roman" panose="02020603050405020304" pitchFamily="18" charset="0"/>
                </a:rPr>
                <a:t>2. Digital Product Passports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000" y="3771007"/>
              <a:ext cx="3048000" cy="65335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860"/>
                </a:lnSpc>
              </a:pPr>
              <a:r>
                <a:rPr sz="2000" u="none" dirty="0">
                  <a:solidFill>
                    <a:srgbClr val="334155"/>
                  </a:solidFill>
                  <a:latin typeface="Times New Roman" panose="02020603050405020304" pitchFamily="18" charset="0"/>
                </a:rPr>
                <a:t>Supply chain traceability and customs inspection under ESPR regulations, linking text reports, structured metadata, and product images.</a:t>
              </a:r>
            </a:p>
          </p:txBody>
        </p:sp>
        <p:pic>
          <p:nvPicPr>
            <p:cNvPr id="16" name="Picture 15" descr="image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62487" y="2847082"/>
              <a:ext cx="314325" cy="247650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571500" y="476250"/>
            <a:ext cx="1160145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Motivating </a:t>
            </a:r>
            <a:r>
              <a:rPr lang="en-GB" sz="2550" b="1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u</a:t>
            </a:r>
            <a:r>
              <a:rPr sz="2550" b="1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se </a:t>
            </a:r>
            <a:r>
              <a:rPr lang="en-GB" sz="2550" b="1" dirty="0">
                <a:solidFill>
                  <a:srgbClr val="0F172A"/>
                </a:solidFill>
                <a:latin typeface="Times New Roman" panose="02020603050405020304" pitchFamily="18" charset="0"/>
              </a:rPr>
              <a:t>c</a:t>
            </a:r>
            <a:r>
              <a:rPr sz="2550" b="1" u="none" dirty="0" err="1">
                <a:solidFill>
                  <a:srgbClr val="0F172A"/>
                </a:solidFill>
                <a:latin typeface="Times New Roman" panose="02020603050405020304" pitchFamily="18" charset="0"/>
              </a:rPr>
              <a:t>ases</a:t>
            </a:r>
            <a:endParaRPr sz="2550" b="1" u="none" dirty="0">
              <a:solidFill>
                <a:srgbClr val="0F172A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2" name="Picture 21" descr="image.png">
            <a:extLst>
              <a:ext uri="{FF2B5EF4-FFF2-40B4-BE49-F238E27FC236}">
                <a16:creationId xmlns:a16="http://schemas.microsoft.com/office/drawing/2014/main" id="{7F10FC79-07D9-70CD-59CD-D93CFD4F24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4674" y="1903806"/>
            <a:ext cx="741468" cy="75426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411E4C-5E0E-C495-1CEA-50A06F48C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25529" y="2492320"/>
            <a:ext cx="7540942" cy="12464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GB" sz="4050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Existing </a:t>
            </a:r>
            <a:r>
              <a:rPr lang="en-GB" sz="4050" dirty="0">
                <a:solidFill>
                  <a:srgbClr val="0F172A"/>
                </a:solidFill>
                <a:latin typeface="Times New Roman" panose="02020603050405020304" pitchFamily="18" charset="0"/>
              </a:rPr>
              <a:t>challenges</a:t>
            </a:r>
            <a:r>
              <a:rPr lang="en-GB" sz="4050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 to KG governance</a:t>
            </a:r>
            <a:endParaRPr sz="4050" u="none" dirty="0">
              <a:solidFill>
                <a:srgbClr val="0F172A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584573-1D96-3B0D-00B2-A6152316E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578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54014"/>
            <a:ext cx="3530649" cy="281672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2354014"/>
            <a:ext cx="3530649" cy="281672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2354014"/>
            <a:ext cx="3530649" cy="281672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2630239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625" y="3277939"/>
            <a:ext cx="3207119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1. Data </a:t>
            </a:r>
            <a:r>
              <a:rPr lang="en-GB" sz="1650" b="1" dirty="0">
                <a:solidFill>
                  <a:srgbClr val="1E293B"/>
                </a:solidFill>
                <a:latin typeface="Times New Roman" panose="02020603050405020304" pitchFamily="18" charset="0"/>
              </a:rPr>
              <a:t>P</a:t>
            </a:r>
            <a:r>
              <a:rPr lang="en-GB"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rotection, IP </a:t>
            </a:r>
            <a:r>
              <a:rPr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&amp; Licensing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3639889"/>
            <a:ext cx="3054399" cy="127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6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Handling conflicting multimodal licenses, personal data tracking, and dynamic GDPR consent withdrawal across text, image, and tabular sources.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8874" y="2630239"/>
            <a:ext cx="457200" cy="45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68874" y="3277939"/>
            <a:ext cx="3207119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2. </a:t>
            </a:r>
            <a:r>
              <a:rPr lang="en-GB"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Semantic</a:t>
            </a:r>
            <a:r>
              <a:rPr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 Drift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8874" y="3639889"/>
            <a:ext cx="3054399" cy="127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6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Managing schema evolution, dynamic entity linking, and knowledge representation updates without breaking upstream RAG pipelines.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8124" y="2630239"/>
            <a:ext cx="457200" cy="457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28124" y="3277939"/>
            <a:ext cx="3207119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3. Modality Provenance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8124" y="3639889"/>
            <a:ext cx="3054399" cy="1015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6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Ensuring cross-modal alignment and lineage verification when automated agents convert raw visual or textual inputs into RDF triples.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262" y="2754064"/>
            <a:ext cx="161925" cy="2095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78412" y="2754064"/>
            <a:ext cx="238125" cy="2095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23374" y="2754064"/>
            <a:ext cx="266700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Data &amp; Knowledge Challenges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23EDCE3C-A5D0-99A1-424C-632ACE30C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54014"/>
            <a:ext cx="3530649" cy="281672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2354014"/>
            <a:ext cx="3530649" cy="281672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2354014"/>
            <a:ext cx="3530649" cy="281672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2630239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625" y="3277939"/>
            <a:ext cx="3207119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4. Black-Box Automation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3639889"/>
            <a:ext cx="3054399" cy="127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6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Over-reliance on automated LLM agents for KG construction reduces human expert oversight and validation, masking hallucinated triples.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8874" y="2630239"/>
            <a:ext cx="457200" cy="45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68874" y="3277939"/>
            <a:ext cx="3207119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5. Missing </a:t>
            </a:r>
            <a:r>
              <a:rPr lang="en-GB"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(</a:t>
            </a:r>
            <a:r>
              <a:rPr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FAIR</a:t>
            </a:r>
            <a:r>
              <a:rPr lang="en-GB"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)</a:t>
            </a:r>
            <a:r>
              <a:rPr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 Audit Trails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8874" y="3639889"/>
            <a:ext cx="3054399" cy="10098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6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Absence of standardized</a:t>
            </a:r>
            <a:r>
              <a:rPr lang="en-GB" sz="16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 FAIR</a:t>
            </a:r>
            <a:r>
              <a:rPr sz="16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 metadata documenting lifecycle events and </a:t>
            </a:r>
            <a:r>
              <a:rPr lang="en-GB" sz="16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clear </a:t>
            </a:r>
            <a:r>
              <a:rPr sz="16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maintenance actions.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8124" y="2630239"/>
            <a:ext cx="457200" cy="457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28124" y="3277939"/>
            <a:ext cx="3207119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6. Regulatory Alignment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8124" y="3639889"/>
            <a:ext cx="3054399" cy="10159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6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Aligning fast-changing graph infrastructures with regulatory frameworks including the EU AI Act, GDPR, and data space policies.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4875" y="2754064"/>
            <a:ext cx="266700" cy="2095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92699" y="2754064"/>
            <a:ext cx="209550" cy="2095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51949" y="2754064"/>
            <a:ext cx="209550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Human-AI &amp; Compliance Gaps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FE57A8E-DAB2-3F2A-DADB-AF83AED5C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291" y="-4303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0929" y="1338077"/>
            <a:ext cx="11870141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GB" sz="2800" dirty="0">
                <a:latin typeface="Times New Roman" panose="02020603050405020304" pitchFamily="18" charset="0"/>
              </a:rPr>
              <a:t>Focus areas/tasks</a:t>
            </a:r>
            <a:endParaRPr sz="2800" u="none" dirty="0"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0100" y="2314575"/>
            <a:ext cx="10820400" cy="5165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2000" b="1" u="none" dirty="0">
                <a:solidFill>
                  <a:schemeClr val="tx2"/>
                </a:solidFill>
                <a:latin typeface="Times New Roman" panose="02020603050405020304" pitchFamily="18" charset="0"/>
              </a:rPr>
              <a:t>FAIR Event Documentation: </a:t>
            </a:r>
            <a:r>
              <a:rPr sz="2000" u="none" dirty="0">
                <a:latin typeface="Times New Roman" panose="02020603050405020304" pitchFamily="18" charset="0"/>
              </a:rPr>
              <a:t>Standardize semantic logging for all creation, modification, and access events.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30723"/>
            <a:ext cx="10820400" cy="5165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2000" b="1" u="none" dirty="0">
                <a:solidFill>
                  <a:schemeClr val="tx2"/>
                </a:solidFill>
                <a:latin typeface="Times New Roman" panose="02020603050405020304" pitchFamily="18" charset="0"/>
              </a:rPr>
              <a:t>Continuous Lineage Tracking: </a:t>
            </a:r>
            <a:r>
              <a:rPr sz="2000" u="none" dirty="0">
                <a:latin typeface="Times New Roman" panose="02020603050405020304" pitchFamily="18" charset="0"/>
              </a:rPr>
              <a:t>Monitor real-time metadata across automated data pipelines and human edits.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678394"/>
            <a:ext cx="10549218" cy="5165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2000" b="1" u="none" dirty="0">
                <a:solidFill>
                  <a:schemeClr val="tx2"/>
                </a:solidFill>
                <a:latin typeface="Times New Roman" panose="02020603050405020304" pitchFamily="18" charset="0"/>
              </a:rPr>
              <a:t>Automated Policy Reasoning: </a:t>
            </a:r>
            <a:r>
              <a:rPr sz="2000" u="none" dirty="0">
                <a:latin typeface="Times New Roman" panose="02020603050405020304" pitchFamily="18" charset="0"/>
              </a:rPr>
              <a:t>Execute rule-based compliance checks against legal requirements (GDPR, AI Act).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4537373"/>
            <a:ext cx="10051676" cy="5165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2000" b="1" u="none" dirty="0">
                <a:solidFill>
                  <a:schemeClr val="tx2"/>
                </a:solidFill>
                <a:latin typeface="Times New Roman" panose="02020603050405020304" pitchFamily="18" charset="0"/>
              </a:rPr>
              <a:t>Proactive Transparency: </a:t>
            </a:r>
            <a:r>
              <a:rPr sz="2000" u="none" dirty="0">
                <a:latin typeface="Times New Roman" panose="02020603050405020304" pitchFamily="18" charset="0"/>
              </a:rPr>
              <a:t>Deliver actionable provenance views to end-users and downstream AI systems.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2276475"/>
            <a:ext cx="133350" cy="3233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u="none" dirty="0">
                <a:latin typeface="Times New Roman" panose="02020603050405020304" pitchFamily="18" charset="0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2892623"/>
            <a:ext cx="133350" cy="3233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u="none" dirty="0">
                <a:latin typeface="Times New Roman" panose="02020603050405020304" pitchFamily="18" charset="0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3508771"/>
            <a:ext cx="133350" cy="3233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u="none" dirty="0">
                <a:latin typeface="Times New Roman" panose="02020603050405020304" pitchFamily="18" charset="0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8795" y="4459454"/>
            <a:ext cx="133350" cy="3233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sz="1800" u="none" dirty="0">
                <a:latin typeface="Times New Roman" panose="02020603050405020304" pitchFamily="18" charset="0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" y="476250"/>
            <a:ext cx="1160145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u="none" dirty="0">
                <a:latin typeface="Times New Roman" panose="02020603050405020304" pitchFamily="18" charset="0"/>
              </a:rPr>
              <a:t>Proposed Governance Framework</a:t>
            </a:r>
            <a:r>
              <a:rPr lang="en-GB" sz="2550" b="1" u="none" dirty="0">
                <a:latin typeface="Times New Roman" panose="02020603050405020304" pitchFamily="18" charset="0"/>
              </a:rPr>
              <a:t> for MMKGs/KGs</a:t>
            </a:r>
            <a:endParaRPr sz="2550" b="1" u="none" dirty="0">
              <a:latin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8059BF-01BF-EC69-59CD-A341F146F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solidFill>
                  <a:schemeClr val="tx1"/>
                </a:solidFill>
              </a:rPr>
              <a:t>9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image.png">
            <a:extLst>
              <a:ext uri="{FF2B5EF4-FFF2-40B4-BE49-F238E27FC236}">
                <a16:creationId xmlns:a16="http://schemas.microsoft.com/office/drawing/2014/main" id="{A86BF769-2350-8DC9-26DF-56880E56C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703614A-0728-BB4B-0062-C1526DE7B6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08" r="9770"/>
          <a:stretch>
            <a:fillRect/>
          </a:stretch>
        </p:blipFill>
        <p:spPr>
          <a:xfrm>
            <a:off x="920809" y="812101"/>
            <a:ext cx="10350382" cy="476842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8ECBDF4-9EA0-EA4C-270E-66C49BEAE832}"/>
              </a:ext>
            </a:extLst>
          </p:cNvPr>
          <p:cNvSpPr txBox="1"/>
          <p:nvPr/>
        </p:nvSpPr>
        <p:spPr>
          <a:xfrm>
            <a:off x="1306920" y="5580530"/>
            <a:ext cx="101499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GB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Fig. 2: Knowledge Graph Lifecycle based on </a:t>
            </a:r>
            <a:r>
              <a:rPr lang="en-GB" dirty="0">
                <a:latin typeface="Times New Roman" panose="02020603050405020304" pitchFamily="18" charset="0"/>
              </a:rPr>
              <a:t>Fensel et al. (2020)</a:t>
            </a:r>
            <a:r>
              <a:rPr lang="en-GB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and proposed Governance Mechanisms (in Blue) from [1]</a:t>
            </a:r>
            <a:endParaRPr lang="en-GB" sz="75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AD32AF-A4B2-0F82-76E3-637ADA686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image.png">
            <a:extLst>
              <a:ext uri="{FF2B5EF4-FFF2-40B4-BE49-F238E27FC236}">
                <a16:creationId xmlns:a16="http://schemas.microsoft.com/office/drawing/2014/main" id="{BB582C06-FB50-0DB4-2BB4-B0A3C5520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57AF6DEA-36E2-0950-3B5D-8D8ACAEF1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99" y="2246114"/>
            <a:ext cx="10495429" cy="1321593"/>
          </a:xfrm>
          <a:prstGeom prst="rect">
            <a:avLst/>
          </a:prstGeom>
        </p:spPr>
      </p:pic>
      <p:pic>
        <p:nvPicPr>
          <p:cNvPr id="7" name="Picture 6" descr="image.png">
            <a:extLst>
              <a:ext uri="{FF2B5EF4-FFF2-40B4-BE49-F238E27FC236}">
                <a16:creationId xmlns:a16="http://schemas.microsoft.com/office/drawing/2014/main" id="{C72235A1-B26C-B024-82DB-1F7957D44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194241"/>
            <a:ext cx="10495428" cy="13215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B09C9E-1949-B2E3-33D2-E2F536329022}"/>
              </a:ext>
            </a:extLst>
          </p:cNvPr>
          <p:cNvSpPr txBox="1"/>
          <p:nvPr/>
        </p:nvSpPr>
        <p:spPr>
          <a:xfrm>
            <a:off x="571500" y="476250"/>
            <a:ext cx="1160145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Documenting KG Lifecycle Events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140F53-47A7-37B7-3EC1-EE2A899CBD72}"/>
              </a:ext>
            </a:extLst>
          </p:cNvPr>
          <p:cNvSpPr txBox="1"/>
          <p:nvPr/>
        </p:nvSpPr>
        <p:spPr>
          <a:xfrm>
            <a:off x="838200" y="2354074"/>
            <a:ext cx="759310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Proposal: Dynamic Machine-Readable Documentation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AD7676-8A2B-D6FC-2146-8CD2B636270A}"/>
              </a:ext>
            </a:extLst>
          </p:cNvPr>
          <p:cNvSpPr txBox="1"/>
          <p:nvPr/>
        </p:nvSpPr>
        <p:spPr>
          <a:xfrm>
            <a:off x="838200" y="2781162"/>
            <a:ext cx="9946341" cy="6672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20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Leverages Data &amp; AI Cards with standard vocabularies (DCAT, PROV-O, DPV, Croissant ML) to automatically generate dynamic FAIR templates capturing metadata, rationales, timestamps, and full agent provenance.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D1A123-97B2-EE8A-9F3C-CD59FB79F0C8}"/>
              </a:ext>
            </a:extLst>
          </p:cNvPr>
          <p:cNvSpPr txBox="1"/>
          <p:nvPr/>
        </p:nvSpPr>
        <p:spPr>
          <a:xfrm>
            <a:off x="838200" y="4356276"/>
            <a:ext cx="904538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Expected Result: Interoperable Transparency &amp; ODRL Policies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C675A5-9A94-84C5-E3BE-EFF5FAE8300B}"/>
              </a:ext>
            </a:extLst>
          </p:cNvPr>
          <p:cNvSpPr txBox="1"/>
          <p:nvPr/>
        </p:nvSpPr>
        <p:spPr>
          <a:xfrm>
            <a:off x="838200" y="4899367"/>
            <a:ext cx="9825318" cy="4492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20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Delivers granular insight into access, updates, and modality processing. Integrates with ODRL to enforce automated usage policies aligned with EU AI Act mandates.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D62620-E9E6-0073-8BFE-A4F68FEC3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24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1C201EB3-C61F-C037-5884-B99D24BEB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62DCD52B-F2D8-00DF-C74A-45387181F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58721"/>
            <a:ext cx="10293724" cy="1321593"/>
          </a:xfrm>
          <a:prstGeom prst="rect">
            <a:avLst/>
          </a:prstGeom>
        </p:spPr>
      </p:pic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CB3B2E6F-D3E9-F528-27C9-8CE4A2EECE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797564"/>
            <a:ext cx="10293723" cy="13215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E3B511-EF3A-2691-4501-CB7C44672803}"/>
              </a:ext>
            </a:extLst>
          </p:cNvPr>
          <p:cNvSpPr txBox="1"/>
          <p:nvPr/>
        </p:nvSpPr>
        <p:spPr>
          <a:xfrm>
            <a:off x="571500" y="476250"/>
            <a:ext cx="1160145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Monitoring KG Lifecycle Events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AACAF5-9CF9-EF46-275F-9C757D669D32}"/>
              </a:ext>
            </a:extLst>
          </p:cNvPr>
          <p:cNvSpPr txBox="1"/>
          <p:nvPr/>
        </p:nvSpPr>
        <p:spPr>
          <a:xfrm>
            <a:off x="838200" y="2249221"/>
            <a:ext cx="8278906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Proposal: SPARQL Baselines &amp; SHACL Validation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81B23D-6E11-DDCA-C5A8-E17A09B592C4}"/>
              </a:ext>
            </a:extLst>
          </p:cNvPr>
          <p:cNvSpPr txBox="1"/>
          <p:nvPr/>
        </p:nvSpPr>
        <p:spPr>
          <a:xfrm>
            <a:off x="838200" y="2635039"/>
            <a:ext cx="9838765" cy="6672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20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Captures authoritative KG snapshots via SPARQL queries. Applies SHACL constraint rules to compare historical documentation against active KG states, detecting structural shifts pre- and post-events.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AAA7E-46C7-A06C-A39D-FD900ED9394D}"/>
              </a:ext>
            </a:extLst>
          </p:cNvPr>
          <p:cNvSpPr txBox="1"/>
          <p:nvPr/>
        </p:nvSpPr>
        <p:spPr>
          <a:xfrm>
            <a:off x="838201" y="3988064"/>
            <a:ext cx="87630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u="none" dirty="0">
                <a:solidFill>
                  <a:srgbClr val="1E293B"/>
                </a:solidFill>
                <a:latin typeface="Times New Roman" panose="02020603050405020304" pitchFamily="18" charset="0"/>
              </a:rPr>
              <a:t>Expected Result: Regression Detection &amp; Data Integrity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CC331F-085D-AFBC-E42C-37A842ABAB3D}"/>
              </a:ext>
            </a:extLst>
          </p:cNvPr>
          <p:cNvSpPr txBox="1"/>
          <p:nvPr/>
        </p:nvSpPr>
        <p:spPr>
          <a:xfrm>
            <a:off x="838201" y="4448242"/>
            <a:ext cx="9838764" cy="4492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2000" u="none" dirty="0">
                <a:solidFill>
                  <a:srgbClr val="475569"/>
                </a:solidFill>
                <a:latin typeface="Times New Roman" panose="02020603050405020304" pitchFamily="18" charset="0"/>
              </a:rPr>
              <a:t>Automatically flags unreported semantic or syntactic discrepancies, validating multimodal consistency and maintaining continuous physical-to-documentation alignment.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E60D36-3BAC-4058-4741-96B0C7445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38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.png">
            <a:extLst>
              <a:ext uri="{FF2B5EF4-FFF2-40B4-BE49-F238E27FC236}">
                <a16:creationId xmlns:a16="http://schemas.microsoft.com/office/drawing/2014/main" id="{6F425D8D-0904-410B-AD31-F64248C13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74B930-4E83-3C39-3ECA-4842B762E36A}"/>
              </a:ext>
            </a:extLst>
          </p:cNvPr>
          <p:cNvSpPr txBox="1"/>
          <p:nvPr/>
        </p:nvSpPr>
        <p:spPr>
          <a:xfrm>
            <a:off x="571499" y="2533650"/>
            <a:ext cx="10562665" cy="4716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2000" u="none" dirty="0">
                <a:latin typeface="Times New Roman" panose="02020603050405020304" pitchFamily="18" charset="0"/>
              </a:rPr>
              <a:t>Systematically audits KG lifecycle events against regulatory frameworks including the EU AI Act and GDPR by integrating metadata documentation with active monitoring.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4ACD06-E716-3988-A5E4-695340F7230E}"/>
              </a:ext>
            </a:extLst>
          </p:cNvPr>
          <p:cNvSpPr txBox="1"/>
          <p:nvPr/>
        </p:nvSpPr>
        <p:spPr>
          <a:xfrm>
            <a:off x="571500" y="3371850"/>
            <a:ext cx="10562664" cy="4716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2000" u="none" dirty="0">
                <a:latin typeface="Times New Roman" panose="02020603050405020304" pitchFamily="18" charset="0"/>
              </a:rPr>
              <a:t>Reconciles multi-source data modalities with conflicting licenses and validates distinct legal processing bases.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BFC929-0EB1-AD5F-87CD-30BE277DC51C}"/>
              </a:ext>
            </a:extLst>
          </p:cNvPr>
          <p:cNvSpPr txBox="1"/>
          <p:nvPr/>
        </p:nvSpPr>
        <p:spPr>
          <a:xfrm>
            <a:off x="571500" y="940967"/>
            <a:ext cx="6098240" cy="484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550" b="1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Compliance Verification</a:t>
            </a:r>
            <a:endParaRPr lang="en-US" sz="2550" b="1" dirty="0">
              <a:latin typeface="Times New Roman" panose="02020603050405020304" pitchFamily="18" charset="0"/>
            </a:endParaRPr>
          </a:p>
        </p:txBody>
      </p:sp>
      <p:pic>
        <p:nvPicPr>
          <p:cNvPr id="8" name="Picture 7" descr="image.png">
            <a:extLst>
              <a:ext uri="{FF2B5EF4-FFF2-40B4-BE49-F238E27FC236}">
                <a16:creationId xmlns:a16="http://schemas.microsoft.com/office/drawing/2014/main" id="{8723C715-E08E-81A2-E16C-2AF998815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99" y="4210050"/>
            <a:ext cx="10307171" cy="9810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2BC3D0-52AB-0C6B-7600-4A657F4E788D}"/>
              </a:ext>
            </a:extLst>
          </p:cNvPr>
          <p:cNvSpPr txBox="1"/>
          <p:nvPr/>
        </p:nvSpPr>
        <p:spPr>
          <a:xfrm>
            <a:off x="771524" y="4276337"/>
            <a:ext cx="513064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u="none" dirty="0">
                <a:solidFill>
                  <a:srgbClr val="0369A1"/>
                </a:solidFill>
                <a:latin typeface="Times New Roman" panose="02020603050405020304" pitchFamily="18" charset="0"/>
              </a:rPr>
              <a:t>Expected Outcome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ECB8E5-D3BC-F4C3-E0D0-D0DDF3A2F1E3}"/>
              </a:ext>
            </a:extLst>
          </p:cNvPr>
          <p:cNvSpPr txBox="1"/>
          <p:nvPr/>
        </p:nvSpPr>
        <p:spPr>
          <a:xfrm>
            <a:off x="771524" y="4722046"/>
            <a:ext cx="9730628" cy="4267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2000" u="none" dirty="0">
                <a:latin typeface="Times New Roman" panose="02020603050405020304" pitchFamily="18" charset="0"/>
              </a:rPr>
              <a:t>Delivers an automated, legally auditable trail that resolves ethical and legal conflicts before compliance failures occur.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FDE956-AD5B-78A4-CE5D-85EF46789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0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.png">
            <a:extLst>
              <a:ext uri="{FF2B5EF4-FFF2-40B4-BE49-F238E27FC236}">
                <a16:creationId xmlns:a16="http://schemas.microsoft.com/office/drawing/2014/main" id="{B310D2F3-3145-21EC-2BA0-49D6390DC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E7B0D8EE-FCA5-6881-15FA-8A1325E35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07" y="4199305"/>
            <a:ext cx="10952629" cy="12696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A0E9B5-337D-1DBC-B3A8-1A3DEEA7470F}"/>
              </a:ext>
            </a:extLst>
          </p:cNvPr>
          <p:cNvSpPr txBox="1"/>
          <p:nvPr/>
        </p:nvSpPr>
        <p:spPr>
          <a:xfrm>
            <a:off x="545307" y="624728"/>
            <a:ext cx="5550693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Proactive Communication</a:t>
            </a:r>
            <a:r>
              <a:rPr lang="en-GB" sz="2550" b="1" u="none" dirty="0">
                <a:solidFill>
                  <a:srgbClr val="0F172A"/>
                </a:solidFill>
                <a:latin typeface="Times New Roman" panose="02020603050405020304" pitchFamily="18" charset="0"/>
              </a:rPr>
              <a:t>/Notification</a:t>
            </a:r>
            <a:endParaRPr sz="2550" b="1" u="none" dirty="0">
              <a:solidFill>
                <a:srgbClr val="0F172A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C677DF-3D31-05EB-1092-03F294E2653F}"/>
              </a:ext>
            </a:extLst>
          </p:cNvPr>
          <p:cNvSpPr txBox="1"/>
          <p:nvPr/>
        </p:nvSpPr>
        <p:spPr>
          <a:xfrm>
            <a:off x="571500" y="2181225"/>
            <a:ext cx="10750924" cy="4716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2000" u="none" dirty="0">
                <a:latin typeface="Times New Roman" panose="02020603050405020304" pitchFamily="18" charset="0"/>
              </a:rPr>
              <a:t>Establishes an automated notification layer bridging back-end monitoring and human-in-the-loop governance.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E56424-E9DF-BD58-3EE2-AC7FE53D0EB1}"/>
              </a:ext>
            </a:extLst>
          </p:cNvPr>
          <p:cNvSpPr txBox="1"/>
          <p:nvPr/>
        </p:nvSpPr>
        <p:spPr>
          <a:xfrm>
            <a:off x="571500" y="3257550"/>
            <a:ext cx="10750924" cy="4716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2000" u="none" dirty="0">
                <a:latin typeface="Times New Roman" panose="02020603050405020304" pitchFamily="18" charset="0"/>
              </a:rPr>
              <a:t>Transforms raw logs, validation states, and compliance checks into user-centric alerts displayed on a dedicated UI dashboard.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73CE31-A60A-9E66-ACE7-9D925F0E0E71}"/>
              </a:ext>
            </a:extLst>
          </p:cNvPr>
          <p:cNvSpPr txBox="1"/>
          <p:nvPr/>
        </p:nvSpPr>
        <p:spPr>
          <a:xfrm>
            <a:off x="745332" y="4346987"/>
            <a:ext cx="513064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u="none" dirty="0">
                <a:solidFill>
                  <a:srgbClr val="0369A1"/>
                </a:solidFill>
                <a:latin typeface="Times New Roman" panose="02020603050405020304" pitchFamily="18" charset="0"/>
              </a:rPr>
              <a:t>Expected Outcome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53D54A-FC3E-4873-2C06-01BBFAEB0DDC}"/>
              </a:ext>
            </a:extLst>
          </p:cNvPr>
          <p:cNvSpPr txBox="1"/>
          <p:nvPr/>
        </p:nvSpPr>
        <p:spPr>
          <a:xfrm>
            <a:off x="745332" y="4802445"/>
            <a:ext cx="10389534" cy="4267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2000" u="none" dirty="0">
                <a:latin typeface="Times New Roman" panose="02020603050405020304" pitchFamily="18" charset="0"/>
              </a:rPr>
              <a:t>Provides a clear view of KG technical and legal health, enabling human admins and AI agents to respond instantly to anomalies or regulatory risks.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DAA6B-F0F5-C66E-C881-EC61E3D8E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035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66645A8A-8117-20AA-3D73-E45D5170F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175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591DDB-9402-B99B-BC51-355EFF171A60}"/>
              </a:ext>
            </a:extLst>
          </p:cNvPr>
          <p:cNvSpPr txBox="1"/>
          <p:nvPr/>
        </p:nvSpPr>
        <p:spPr>
          <a:xfrm>
            <a:off x="605118" y="658906"/>
            <a:ext cx="4041491" cy="484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 and Next Steps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467B99-14E0-FDBA-0781-A3ED8094CBAB}"/>
              </a:ext>
            </a:extLst>
          </p:cNvPr>
          <p:cNvSpPr txBox="1"/>
          <p:nvPr/>
        </p:nvSpPr>
        <p:spPr>
          <a:xfrm>
            <a:off x="605118" y="1654965"/>
            <a:ext cx="1108373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Governance Blind Spot:</a:t>
            </a:r>
            <a:r>
              <a:rPr lang="en-GB" sz="20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As processes shift toward automated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 (and KG) development, the lack of FAIR lifecycle documentation threatens AI safety and erodes public trust.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20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Hybrid Domain:</a:t>
            </a:r>
            <a:r>
              <a:rPr lang="en-GB" sz="20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MMKGs fit neither solely under data governance nor strictly under AI governance; they require an integrated framework capable of managing complex, cross-modal dependencies and applicable laws.</a:t>
            </a:r>
          </a:p>
          <a:p>
            <a:pPr lvl="0"/>
            <a:endParaRPr lang="en-GB" sz="2000" b="0" i="0" u="none" strike="noStrike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Regulatory Urgency:</a:t>
            </a:r>
            <a:r>
              <a:rPr lang="en-GB" sz="20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Automated data collection and cross-modal integration introduce severe compliance risks regarding legal bases under the GDPR (e.g., dynamic consent, contracts) and safety requirements under the EU AI Act.</a:t>
            </a:r>
            <a:endParaRPr lang="en-GB" sz="20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3771E8C-3DDA-BD34-FA8A-6EE67F93CC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068588"/>
              </p:ext>
            </p:extLst>
          </p:nvPr>
        </p:nvGraphicFramePr>
        <p:xfrm>
          <a:off x="5513294" y="4000097"/>
          <a:ext cx="5803152" cy="3406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7A750-A3DD-484A-0152-5FC956087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18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0EB4AA-D2EC-C876-DA79-B2028CED9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E73E0998-A160-ED1C-D936-8398A4DAE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175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24A90D-DB08-84EA-7BB8-F728C203E4EB}"/>
              </a:ext>
            </a:extLst>
          </p:cNvPr>
          <p:cNvSpPr txBox="1"/>
          <p:nvPr/>
        </p:nvSpPr>
        <p:spPr>
          <a:xfrm>
            <a:off x="665017" y="4184073"/>
            <a:ext cx="6733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991105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41631A4E-3F62-2B5D-F2D3-227083807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43B0BC-FB0C-1526-AC2D-D5A9754599F9}"/>
              </a:ext>
            </a:extLst>
          </p:cNvPr>
          <p:cNvSpPr txBox="1"/>
          <p:nvPr/>
        </p:nvSpPr>
        <p:spPr>
          <a:xfrm>
            <a:off x="578224" y="524435"/>
            <a:ext cx="1706429" cy="4847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50" b="1" dirty="0">
                <a:latin typeface="Times New Roman" panose="02020603050405020304" pitchFamily="18" charset="0"/>
              </a:rPr>
              <a:t>References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DB421A-1990-0A79-407D-6DE958245062}"/>
              </a:ext>
            </a:extLst>
          </p:cNvPr>
          <p:cNvSpPr txBox="1"/>
          <p:nvPr/>
        </p:nvSpPr>
        <p:spPr>
          <a:xfrm>
            <a:off x="685800" y="1775012"/>
            <a:ext cx="107038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[1]</a:t>
            </a:r>
            <a:r>
              <a:rPr lang="en-GB" dirty="0">
                <a:latin typeface="Times New Roman" panose="02020603050405020304" pitchFamily="18" charset="0"/>
              </a:rPr>
              <a:t> Kurteva, A. and Kurteva, G., 2022. Governing Multimodal Knowledge Graphs: Current Challenges and Possible Solutions. In </a:t>
            </a:r>
            <a:r>
              <a:rPr lang="en-GB" dirty="0" err="1">
                <a:latin typeface="Times New Roman" panose="02020603050405020304" pitchFamily="18" charset="0"/>
              </a:rPr>
              <a:t>NeXt</a:t>
            </a:r>
            <a:r>
              <a:rPr lang="en-GB" dirty="0">
                <a:latin typeface="Times New Roman" panose="02020603050405020304" pitchFamily="18" charset="0"/>
              </a:rPr>
              <a:t>-generation Data Governance workshop 2026.</a:t>
            </a:r>
          </a:p>
          <a:p>
            <a:endParaRPr lang="en-US" dirty="0">
              <a:latin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</a:rPr>
              <a:t>[2]</a:t>
            </a:r>
            <a:r>
              <a:rPr lang="en-GB" dirty="0">
                <a:latin typeface="Times New Roman" panose="02020603050405020304" pitchFamily="18" charset="0"/>
              </a:rPr>
              <a:t> Fensel, D., Şimşek, U., Angele, K., Huaman, E., </a:t>
            </a:r>
            <a:r>
              <a:rPr lang="en-GB" dirty="0" err="1">
                <a:latin typeface="Times New Roman" panose="02020603050405020304" pitchFamily="18" charset="0"/>
              </a:rPr>
              <a:t>Kärle</a:t>
            </a:r>
            <a:r>
              <a:rPr lang="en-GB" dirty="0">
                <a:latin typeface="Times New Roman" panose="02020603050405020304" pitchFamily="18" charset="0"/>
              </a:rPr>
              <a:t>, E., Panasiuk, O., Toma, I., Umbrich, J. and Wahler, A., 2020. How to build a knowledge graph. In Knowledge Graphs: Methodology, Tools and Selected Use Cases (pp. 11-68). Cham: Springer International Publishing.</a:t>
            </a: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79E182-6EAC-7D15-5C4E-29C013D8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12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1017</Words>
  <Application>Microsoft Macintosh PowerPoint</Application>
  <PresentationFormat>Widescreen</PresentationFormat>
  <Paragraphs>99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Anelia Kurteva (Computer Science)</cp:lastModifiedBy>
  <cp:revision>36</cp:revision>
  <dcterms:created xsi:type="dcterms:W3CDTF">2013-01-27T09:14:16Z</dcterms:created>
  <dcterms:modified xsi:type="dcterms:W3CDTF">2026-09-15T09:38:40Z</dcterms:modified>
  <cp:category/>
</cp:coreProperties>
</file>